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8" r:id="rId4"/>
    <p:sldId id="286" r:id="rId5"/>
    <p:sldId id="288" r:id="rId6"/>
    <p:sldId id="266" r:id="rId7"/>
    <p:sldId id="282" r:id="rId8"/>
    <p:sldId id="29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9" d="100"/>
          <a:sy n="119" d="100"/>
        </p:scale>
        <p:origin x="220" y="72"/>
      </p:cViewPr>
      <p:guideLst/>
    </p:cSldViewPr>
  </p:slideViewPr>
  <p:notesTextViewPr>
    <p:cViewPr>
      <p:scale>
        <a:sx n="3" d="2"/>
        <a:sy n="3" d="2"/>
      </p:scale>
      <p:origin x="0" y="0"/>
    </p:cViewPr>
  </p:notesTextViewPr>
  <p:sorterViewPr>
    <p:cViewPr>
      <p:scale>
        <a:sx n="78" d="100"/>
        <a:sy n="7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833A5B-6701-4ADB-A7F3-0F458F353F0F}"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39698CD2-8BFB-4358-8193-C5213486E34B}">
      <dgm:prSet phldrT="[Text]"/>
      <dgm:spPr/>
      <dgm:t>
        <a:bodyPr/>
        <a:lstStyle/>
        <a:p>
          <a:r>
            <a:rPr lang="is-IS"/>
            <a:t>Staðlaðar verklýsingar</a:t>
          </a:r>
          <a:endParaRPr lang="en-US"/>
        </a:p>
      </dgm:t>
    </dgm:pt>
    <dgm:pt modelId="{2839FFBF-EA22-4041-A4D8-6AE5A1A7DF5D}" type="parTrans" cxnId="{FA007BD8-C555-446C-BD0A-23597AF03310}">
      <dgm:prSet/>
      <dgm:spPr/>
      <dgm:t>
        <a:bodyPr/>
        <a:lstStyle/>
        <a:p>
          <a:endParaRPr lang="en-US"/>
        </a:p>
      </dgm:t>
    </dgm:pt>
    <dgm:pt modelId="{3C9955D8-8B7A-40CF-B147-BD611EEDEBF5}" type="sibTrans" cxnId="{FA007BD8-C555-446C-BD0A-23597AF03310}">
      <dgm:prSet/>
      <dgm:spPr/>
      <dgm:t>
        <a:bodyPr/>
        <a:lstStyle/>
        <a:p>
          <a:endParaRPr lang="en-US"/>
        </a:p>
      </dgm:t>
    </dgm:pt>
    <dgm:pt modelId="{9573B5B5-2B9E-4C57-945D-3B7992C9DE1C}">
      <dgm:prSet phldrT="[Text]"/>
      <dgm:spPr/>
      <dgm:t>
        <a:bodyPr/>
        <a:lstStyle/>
        <a:p>
          <a:r>
            <a:rPr lang="is-IS" dirty="0" smtClean="0"/>
            <a:t>Upplýsingasíða/</a:t>
          </a:r>
        </a:p>
        <a:p>
          <a:r>
            <a:rPr lang="is-IS" dirty="0" smtClean="0"/>
            <a:t>Heimasíða</a:t>
          </a:r>
          <a:endParaRPr lang="en-US" dirty="0"/>
        </a:p>
      </dgm:t>
    </dgm:pt>
    <dgm:pt modelId="{17E5CF8D-D8D3-4607-8498-820D07C51A2D}" type="parTrans" cxnId="{9D6DA3C8-5000-486D-A3F4-2B75F9503E83}">
      <dgm:prSet/>
      <dgm:spPr/>
      <dgm:t>
        <a:bodyPr/>
        <a:lstStyle/>
        <a:p>
          <a:endParaRPr lang="en-US"/>
        </a:p>
      </dgm:t>
    </dgm:pt>
    <dgm:pt modelId="{9B3AE255-53AE-412D-8907-689E6A37D275}" type="sibTrans" cxnId="{9D6DA3C8-5000-486D-A3F4-2B75F9503E83}">
      <dgm:prSet/>
      <dgm:spPr/>
      <dgm:t>
        <a:bodyPr/>
        <a:lstStyle/>
        <a:p>
          <a:endParaRPr lang="en-US"/>
        </a:p>
      </dgm:t>
    </dgm:pt>
    <dgm:pt modelId="{DE2409C1-4F48-45AF-992B-84350C34D30E}">
      <dgm:prSet phldrT="[Text]"/>
      <dgm:spPr/>
      <dgm:t>
        <a:bodyPr/>
        <a:lstStyle/>
        <a:p>
          <a:r>
            <a:rPr lang="en-US"/>
            <a:t>Lykill að árangri</a:t>
          </a:r>
        </a:p>
      </dgm:t>
    </dgm:pt>
    <dgm:pt modelId="{C12E8FA4-23BF-4BB6-8117-81160FE81464}" type="parTrans" cxnId="{503999D6-4735-423B-81E9-C24605FE17DD}">
      <dgm:prSet/>
      <dgm:spPr/>
      <dgm:t>
        <a:bodyPr/>
        <a:lstStyle/>
        <a:p>
          <a:endParaRPr lang="en-US"/>
        </a:p>
      </dgm:t>
    </dgm:pt>
    <dgm:pt modelId="{E240F0A2-0507-403C-A2D0-AA8DD95AFC73}" type="sibTrans" cxnId="{503999D6-4735-423B-81E9-C24605FE17DD}">
      <dgm:prSet/>
      <dgm:spPr/>
      <dgm:t>
        <a:bodyPr/>
        <a:lstStyle/>
        <a:p>
          <a:endParaRPr lang="en-US"/>
        </a:p>
      </dgm:t>
    </dgm:pt>
    <dgm:pt modelId="{77DB9D73-E791-4A72-AD79-23569997C9F6}">
      <dgm:prSet/>
      <dgm:spPr/>
      <dgm:t>
        <a:bodyPr/>
        <a:lstStyle/>
        <a:p>
          <a:r>
            <a:rPr lang="is-IS"/>
            <a:t>Samstarfsaðilar</a:t>
          </a:r>
          <a:endParaRPr lang="en-US"/>
        </a:p>
      </dgm:t>
    </dgm:pt>
    <dgm:pt modelId="{72C1F023-0741-4DED-9C98-786B2D06A331}" type="parTrans" cxnId="{0ED5951D-91BD-4148-927D-3ECBEC497DCB}">
      <dgm:prSet/>
      <dgm:spPr/>
      <dgm:t>
        <a:bodyPr/>
        <a:lstStyle/>
        <a:p>
          <a:endParaRPr lang="en-US"/>
        </a:p>
      </dgm:t>
    </dgm:pt>
    <dgm:pt modelId="{9B2B64DF-B616-4964-A4B8-C8995D49D05E}" type="sibTrans" cxnId="{0ED5951D-91BD-4148-927D-3ECBEC497DCB}">
      <dgm:prSet/>
      <dgm:spPr/>
      <dgm:t>
        <a:bodyPr/>
        <a:lstStyle/>
        <a:p>
          <a:endParaRPr lang="en-US"/>
        </a:p>
      </dgm:t>
    </dgm:pt>
    <dgm:pt modelId="{810F69BE-5A41-4325-9387-2F064C1A5CE3}">
      <dgm:prSet phldrT="[Text]"/>
      <dgm:spPr/>
      <dgm:t>
        <a:bodyPr/>
        <a:lstStyle/>
        <a:p>
          <a:r>
            <a:rPr lang="is-IS"/>
            <a:t>Vandað-hagkvæmt-hratt</a:t>
          </a:r>
          <a:endParaRPr lang="en-US"/>
        </a:p>
      </dgm:t>
    </dgm:pt>
    <dgm:pt modelId="{A620AF53-51EC-411C-A5F9-474974A72F8E}" type="parTrans" cxnId="{74CD29E9-0FF7-4848-8AD4-E189DD3D520C}">
      <dgm:prSet/>
      <dgm:spPr/>
      <dgm:t>
        <a:bodyPr/>
        <a:lstStyle/>
        <a:p>
          <a:endParaRPr lang="is-IS"/>
        </a:p>
      </dgm:t>
    </dgm:pt>
    <dgm:pt modelId="{E7F04DE4-CCB4-4ED2-981A-93541A25B626}" type="sibTrans" cxnId="{74CD29E9-0FF7-4848-8AD4-E189DD3D520C}">
      <dgm:prSet/>
      <dgm:spPr/>
      <dgm:t>
        <a:bodyPr/>
        <a:lstStyle/>
        <a:p>
          <a:endParaRPr lang="is-IS"/>
        </a:p>
      </dgm:t>
    </dgm:pt>
    <dgm:pt modelId="{CD735B1C-885A-499E-A94C-2D9C00145E3D}">
      <dgm:prSet phldrT="[Text]"/>
      <dgm:spPr/>
      <dgm:t>
        <a:bodyPr/>
        <a:lstStyle/>
        <a:p>
          <a:r>
            <a:rPr lang="is-IS"/>
            <a:t>Tölfræði byggingamála</a:t>
          </a:r>
          <a:endParaRPr lang="en-US"/>
        </a:p>
      </dgm:t>
    </dgm:pt>
    <dgm:pt modelId="{20E51224-309B-4D3B-BBA3-8B137DB42D41}" type="parTrans" cxnId="{EDDBC122-0A56-43F5-8C8C-F3FB257C0B26}">
      <dgm:prSet/>
      <dgm:spPr/>
      <dgm:t>
        <a:bodyPr/>
        <a:lstStyle/>
        <a:p>
          <a:endParaRPr lang="is-IS"/>
        </a:p>
      </dgm:t>
    </dgm:pt>
    <dgm:pt modelId="{E9A10005-D0CF-40A2-B591-A5FD3424E6EA}" type="sibTrans" cxnId="{EDDBC122-0A56-43F5-8C8C-F3FB257C0B26}">
      <dgm:prSet/>
      <dgm:spPr/>
      <dgm:t>
        <a:bodyPr/>
        <a:lstStyle/>
        <a:p>
          <a:endParaRPr lang="is-IS"/>
        </a:p>
      </dgm:t>
    </dgm:pt>
    <dgm:pt modelId="{8D06EE18-6B9A-4947-BB77-43D4CA2C0F21}" type="pres">
      <dgm:prSet presAssocID="{67833A5B-6701-4ADB-A7F3-0F458F353F0F}" presName="Name0" presStyleCnt="0">
        <dgm:presLayoutVars>
          <dgm:dir/>
          <dgm:resizeHandles val="exact"/>
        </dgm:presLayoutVars>
      </dgm:prSet>
      <dgm:spPr/>
      <dgm:t>
        <a:bodyPr/>
        <a:lstStyle/>
        <a:p>
          <a:endParaRPr lang="is-IS"/>
        </a:p>
      </dgm:t>
    </dgm:pt>
    <dgm:pt modelId="{6BE7411F-E9EF-4DD4-99F6-D582B58A0C4B}" type="pres">
      <dgm:prSet presAssocID="{67833A5B-6701-4ADB-A7F3-0F458F353F0F}" presName="cycle" presStyleCnt="0"/>
      <dgm:spPr/>
    </dgm:pt>
    <dgm:pt modelId="{A6DBC094-150D-4897-B971-58D01A3952EC}" type="pres">
      <dgm:prSet presAssocID="{39698CD2-8BFB-4358-8193-C5213486E34B}" presName="nodeFirstNode" presStyleLbl="node1" presStyleIdx="0" presStyleCnt="6">
        <dgm:presLayoutVars>
          <dgm:bulletEnabled val="1"/>
        </dgm:presLayoutVars>
      </dgm:prSet>
      <dgm:spPr/>
      <dgm:t>
        <a:bodyPr/>
        <a:lstStyle/>
        <a:p>
          <a:endParaRPr lang="en-US"/>
        </a:p>
      </dgm:t>
    </dgm:pt>
    <dgm:pt modelId="{BB114797-30C3-4516-8663-78063569F4D7}" type="pres">
      <dgm:prSet presAssocID="{3C9955D8-8B7A-40CF-B147-BD611EEDEBF5}" presName="sibTransFirstNode" presStyleLbl="bgShp" presStyleIdx="0" presStyleCnt="1"/>
      <dgm:spPr/>
      <dgm:t>
        <a:bodyPr/>
        <a:lstStyle/>
        <a:p>
          <a:endParaRPr lang="is-IS"/>
        </a:p>
      </dgm:t>
    </dgm:pt>
    <dgm:pt modelId="{9A762EE3-643B-46D2-88C9-D19F8C6D4F6E}" type="pres">
      <dgm:prSet presAssocID="{9573B5B5-2B9E-4C57-945D-3B7992C9DE1C}" presName="nodeFollowingNodes" presStyleLbl="node1" presStyleIdx="1" presStyleCnt="6">
        <dgm:presLayoutVars>
          <dgm:bulletEnabled val="1"/>
        </dgm:presLayoutVars>
      </dgm:prSet>
      <dgm:spPr/>
      <dgm:t>
        <a:bodyPr/>
        <a:lstStyle/>
        <a:p>
          <a:endParaRPr lang="en-US"/>
        </a:p>
      </dgm:t>
    </dgm:pt>
    <dgm:pt modelId="{7662FB47-7037-450B-9F6E-3869951EAC9D}" type="pres">
      <dgm:prSet presAssocID="{810F69BE-5A41-4325-9387-2F064C1A5CE3}" presName="nodeFollowingNodes" presStyleLbl="node1" presStyleIdx="2" presStyleCnt="6">
        <dgm:presLayoutVars>
          <dgm:bulletEnabled val="1"/>
        </dgm:presLayoutVars>
      </dgm:prSet>
      <dgm:spPr/>
      <dgm:t>
        <a:bodyPr/>
        <a:lstStyle/>
        <a:p>
          <a:endParaRPr lang="en-US"/>
        </a:p>
      </dgm:t>
    </dgm:pt>
    <dgm:pt modelId="{FA03A63E-D861-4B96-9FE0-3204C9606029}" type="pres">
      <dgm:prSet presAssocID="{CD735B1C-885A-499E-A94C-2D9C00145E3D}" presName="nodeFollowingNodes" presStyleLbl="node1" presStyleIdx="3" presStyleCnt="6">
        <dgm:presLayoutVars>
          <dgm:bulletEnabled val="1"/>
        </dgm:presLayoutVars>
      </dgm:prSet>
      <dgm:spPr/>
      <dgm:t>
        <a:bodyPr/>
        <a:lstStyle/>
        <a:p>
          <a:endParaRPr lang="en-US"/>
        </a:p>
      </dgm:t>
    </dgm:pt>
    <dgm:pt modelId="{BFF19984-1D94-4037-8DAE-BD295B2A37CB}" type="pres">
      <dgm:prSet presAssocID="{DE2409C1-4F48-45AF-992B-84350C34D30E}" presName="nodeFollowingNodes" presStyleLbl="node1" presStyleIdx="4" presStyleCnt="6">
        <dgm:presLayoutVars>
          <dgm:bulletEnabled val="1"/>
        </dgm:presLayoutVars>
      </dgm:prSet>
      <dgm:spPr/>
      <dgm:t>
        <a:bodyPr/>
        <a:lstStyle/>
        <a:p>
          <a:endParaRPr lang="is-IS"/>
        </a:p>
      </dgm:t>
    </dgm:pt>
    <dgm:pt modelId="{329EB6D7-E19F-4C49-83E7-08774A6BBD24}" type="pres">
      <dgm:prSet presAssocID="{77DB9D73-E791-4A72-AD79-23569997C9F6}" presName="nodeFollowingNodes" presStyleLbl="node1" presStyleIdx="5" presStyleCnt="6">
        <dgm:presLayoutVars>
          <dgm:bulletEnabled val="1"/>
        </dgm:presLayoutVars>
      </dgm:prSet>
      <dgm:spPr/>
      <dgm:t>
        <a:bodyPr/>
        <a:lstStyle/>
        <a:p>
          <a:endParaRPr lang="is-IS"/>
        </a:p>
      </dgm:t>
    </dgm:pt>
  </dgm:ptLst>
  <dgm:cxnLst>
    <dgm:cxn modelId="{9D6DA3C8-5000-486D-A3F4-2B75F9503E83}" srcId="{67833A5B-6701-4ADB-A7F3-0F458F353F0F}" destId="{9573B5B5-2B9E-4C57-945D-3B7992C9DE1C}" srcOrd="1" destOrd="0" parTransId="{17E5CF8D-D8D3-4607-8498-820D07C51A2D}" sibTransId="{9B3AE255-53AE-412D-8907-689E6A37D275}"/>
    <dgm:cxn modelId="{74CD29E9-0FF7-4848-8AD4-E189DD3D520C}" srcId="{67833A5B-6701-4ADB-A7F3-0F458F353F0F}" destId="{810F69BE-5A41-4325-9387-2F064C1A5CE3}" srcOrd="2" destOrd="0" parTransId="{A620AF53-51EC-411C-A5F9-474974A72F8E}" sibTransId="{E7F04DE4-CCB4-4ED2-981A-93541A25B626}"/>
    <dgm:cxn modelId="{EDDBC122-0A56-43F5-8C8C-F3FB257C0B26}" srcId="{67833A5B-6701-4ADB-A7F3-0F458F353F0F}" destId="{CD735B1C-885A-499E-A94C-2D9C00145E3D}" srcOrd="3" destOrd="0" parTransId="{20E51224-309B-4D3B-BBA3-8B137DB42D41}" sibTransId="{E9A10005-D0CF-40A2-B591-A5FD3424E6EA}"/>
    <dgm:cxn modelId="{503999D6-4735-423B-81E9-C24605FE17DD}" srcId="{67833A5B-6701-4ADB-A7F3-0F458F353F0F}" destId="{DE2409C1-4F48-45AF-992B-84350C34D30E}" srcOrd="4" destOrd="0" parTransId="{C12E8FA4-23BF-4BB6-8117-81160FE81464}" sibTransId="{E240F0A2-0507-403C-A2D0-AA8DD95AFC73}"/>
    <dgm:cxn modelId="{76526943-F69D-47E1-8B01-D3A3EF675C3A}" type="presOf" srcId="{77DB9D73-E791-4A72-AD79-23569997C9F6}" destId="{329EB6D7-E19F-4C49-83E7-08774A6BBD24}" srcOrd="0" destOrd="0" presId="urn:microsoft.com/office/officeart/2005/8/layout/cycle3"/>
    <dgm:cxn modelId="{870A32FD-8A87-41F5-A702-8A902F8DA9E0}" type="presOf" srcId="{CD735B1C-885A-499E-A94C-2D9C00145E3D}" destId="{FA03A63E-D861-4B96-9FE0-3204C9606029}" srcOrd="0" destOrd="0" presId="urn:microsoft.com/office/officeart/2005/8/layout/cycle3"/>
    <dgm:cxn modelId="{100A1644-D7E6-439B-8E60-0D55CA90EADC}" type="presOf" srcId="{67833A5B-6701-4ADB-A7F3-0F458F353F0F}" destId="{8D06EE18-6B9A-4947-BB77-43D4CA2C0F21}" srcOrd="0" destOrd="0" presId="urn:microsoft.com/office/officeart/2005/8/layout/cycle3"/>
    <dgm:cxn modelId="{A7207731-4B3C-498A-8472-423D6BB3E6C3}" type="presOf" srcId="{DE2409C1-4F48-45AF-992B-84350C34D30E}" destId="{BFF19984-1D94-4037-8DAE-BD295B2A37CB}" srcOrd="0" destOrd="0" presId="urn:microsoft.com/office/officeart/2005/8/layout/cycle3"/>
    <dgm:cxn modelId="{56327B70-9F58-4E86-8AD4-9C43695D4FD7}" type="presOf" srcId="{3C9955D8-8B7A-40CF-B147-BD611EEDEBF5}" destId="{BB114797-30C3-4516-8663-78063569F4D7}" srcOrd="0" destOrd="0" presId="urn:microsoft.com/office/officeart/2005/8/layout/cycle3"/>
    <dgm:cxn modelId="{DEA6B221-C0BF-4AF8-888F-09147EA97DE6}" type="presOf" srcId="{39698CD2-8BFB-4358-8193-C5213486E34B}" destId="{A6DBC094-150D-4897-B971-58D01A3952EC}" srcOrd="0" destOrd="0" presId="urn:microsoft.com/office/officeart/2005/8/layout/cycle3"/>
    <dgm:cxn modelId="{AC8D60D8-C4C9-48EE-90B4-8C018263467C}" type="presOf" srcId="{9573B5B5-2B9E-4C57-945D-3B7992C9DE1C}" destId="{9A762EE3-643B-46D2-88C9-D19F8C6D4F6E}" srcOrd="0" destOrd="0" presId="urn:microsoft.com/office/officeart/2005/8/layout/cycle3"/>
    <dgm:cxn modelId="{FA007BD8-C555-446C-BD0A-23597AF03310}" srcId="{67833A5B-6701-4ADB-A7F3-0F458F353F0F}" destId="{39698CD2-8BFB-4358-8193-C5213486E34B}" srcOrd="0" destOrd="0" parTransId="{2839FFBF-EA22-4041-A4D8-6AE5A1A7DF5D}" sibTransId="{3C9955D8-8B7A-40CF-B147-BD611EEDEBF5}"/>
    <dgm:cxn modelId="{0ED5951D-91BD-4148-927D-3ECBEC497DCB}" srcId="{67833A5B-6701-4ADB-A7F3-0F458F353F0F}" destId="{77DB9D73-E791-4A72-AD79-23569997C9F6}" srcOrd="5" destOrd="0" parTransId="{72C1F023-0741-4DED-9C98-786B2D06A331}" sibTransId="{9B2B64DF-B616-4964-A4B8-C8995D49D05E}"/>
    <dgm:cxn modelId="{81C302A9-81AA-4044-83BF-551528A1E121}" type="presOf" srcId="{810F69BE-5A41-4325-9387-2F064C1A5CE3}" destId="{7662FB47-7037-450B-9F6E-3869951EAC9D}" srcOrd="0" destOrd="0" presId="urn:microsoft.com/office/officeart/2005/8/layout/cycle3"/>
    <dgm:cxn modelId="{606DC4D6-7405-49B0-9B3A-A5E1186F974B}" type="presParOf" srcId="{8D06EE18-6B9A-4947-BB77-43D4CA2C0F21}" destId="{6BE7411F-E9EF-4DD4-99F6-D582B58A0C4B}" srcOrd="0" destOrd="0" presId="urn:microsoft.com/office/officeart/2005/8/layout/cycle3"/>
    <dgm:cxn modelId="{CCE2CEB2-9C49-4648-88C4-DAA234E9B6C7}" type="presParOf" srcId="{6BE7411F-E9EF-4DD4-99F6-D582B58A0C4B}" destId="{A6DBC094-150D-4897-B971-58D01A3952EC}" srcOrd="0" destOrd="0" presId="urn:microsoft.com/office/officeart/2005/8/layout/cycle3"/>
    <dgm:cxn modelId="{07BA1096-C524-4B45-885D-E80062C31F3A}" type="presParOf" srcId="{6BE7411F-E9EF-4DD4-99F6-D582B58A0C4B}" destId="{BB114797-30C3-4516-8663-78063569F4D7}" srcOrd="1" destOrd="0" presId="urn:microsoft.com/office/officeart/2005/8/layout/cycle3"/>
    <dgm:cxn modelId="{7B97E515-A8C5-4319-8C23-F185D0772A1D}" type="presParOf" srcId="{6BE7411F-E9EF-4DD4-99F6-D582B58A0C4B}" destId="{9A762EE3-643B-46D2-88C9-D19F8C6D4F6E}" srcOrd="2" destOrd="0" presId="urn:microsoft.com/office/officeart/2005/8/layout/cycle3"/>
    <dgm:cxn modelId="{1680305C-B9FB-4C6C-A2FA-4CDD0B83E478}" type="presParOf" srcId="{6BE7411F-E9EF-4DD4-99F6-D582B58A0C4B}" destId="{7662FB47-7037-450B-9F6E-3869951EAC9D}" srcOrd="3" destOrd="0" presId="urn:microsoft.com/office/officeart/2005/8/layout/cycle3"/>
    <dgm:cxn modelId="{A519C82A-1308-462F-B099-5DA0DF2F9089}" type="presParOf" srcId="{6BE7411F-E9EF-4DD4-99F6-D582B58A0C4B}" destId="{FA03A63E-D861-4B96-9FE0-3204C9606029}" srcOrd="4" destOrd="0" presId="urn:microsoft.com/office/officeart/2005/8/layout/cycle3"/>
    <dgm:cxn modelId="{55697331-77F8-4EC9-8F62-C8B7BBAE2CD5}" type="presParOf" srcId="{6BE7411F-E9EF-4DD4-99F6-D582B58A0C4B}" destId="{BFF19984-1D94-4037-8DAE-BD295B2A37CB}" srcOrd="5" destOrd="0" presId="urn:microsoft.com/office/officeart/2005/8/layout/cycle3"/>
    <dgm:cxn modelId="{5838EAAA-E772-43F4-8979-01E23C3CC4D8}" type="presParOf" srcId="{6BE7411F-E9EF-4DD4-99F6-D582B58A0C4B}" destId="{329EB6D7-E19F-4C49-83E7-08774A6BBD24}"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14797-30C3-4516-8663-78063569F4D7}">
      <dsp:nvSpPr>
        <dsp:cNvPr id="0" name=""/>
        <dsp:cNvSpPr/>
      </dsp:nvSpPr>
      <dsp:spPr>
        <a:xfrm>
          <a:off x="150097" y="-4910"/>
          <a:ext cx="3235014" cy="3235014"/>
        </a:xfrm>
        <a:prstGeom prst="circularArrow">
          <a:avLst>
            <a:gd name="adj1" fmla="val 5274"/>
            <a:gd name="adj2" fmla="val 312630"/>
            <a:gd name="adj3" fmla="val 14359733"/>
            <a:gd name="adj4" fmla="val 17050412"/>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DBC094-150D-4897-B971-58D01A3952EC}">
      <dsp:nvSpPr>
        <dsp:cNvPr id="0" name=""/>
        <dsp:cNvSpPr/>
      </dsp:nvSpPr>
      <dsp:spPr>
        <a:xfrm>
          <a:off x="1198829" y="1361"/>
          <a:ext cx="1137550" cy="5687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s-IS" sz="1100" kern="1200"/>
            <a:t>Staðlaðar verklýsingar</a:t>
          </a:r>
          <a:endParaRPr lang="en-US" sz="1100" kern="1200"/>
        </a:p>
      </dsp:txBody>
      <dsp:txXfrm>
        <a:off x="1226594" y="29126"/>
        <a:ext cx="1082020" cy="513245"/>
      </dsp:txXfrm>
    </dsp:sp>
    <dsp:sp modelId="{9A762EE3-643B-46D2-88C9-D19F8C6D4F6E}">
      <dsp:nvSpPr>
        <dsp:cNvPr id="0" name=""/>
        <dsp:cNvSpPr/>
      </dsp:nvSpPr>
      <dsp:spPr>
        <a:xfrm>
          <a:off x="2335383" y="657550"/>
          <a:ext cx="1137550" cy="5687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s-IS" sz="1100" kern="1200" dirty="0" smtClean="0"/>
            <a:t>Upplýsingasíða/</a:t>
          </a:r>
        </a:p>
        <a:p>
          <a:pPr lvl="0" algn="ctr" defTabSz="488950">
            <a:lnSpc>
              <a:spcPct val="90000"/>
            </a:lnSpc>
            <a:spcBef>
              <a:spcPct val="0"/>
            </a:spcBef>
            <a:spcAft>
              <a:spcPct val="35000"/>
            </a:spcAft>
          </a:pPr>
          <a:r>
            <a:rPr lang="is-IS" sz="1100" kern="1200" dirty="0" smtClean="0"/>
            <a:t>Heimasíða</a:t>
          </a:r>
          <a:endParaRPr lang="en-US" sz="1100" kern="1200" dirty="0"/>
        </a:p>
      </dsp:txBody>
      <dsp:txXfrm>
        <a:off x="2363148" y="685315"/>
        <a:ext cx="1082020" cy="513245"/>
      </dsp:txXfrm>
    </dsp:sp>
    <dsp:sp modelId="{7662FB47-7037-450B-9F6E-3869951EAC9D}">
      <dsp:nvSpPr>
        <dsp:cNvPr id="0" name=""/>
        <dsp:cNvSpPr/>
      </dsp:nvSpPr>
      <dsp:spPr>
        <a:xfrm>
          <a:off x="2335383" y="1969929"/>
          <a:ext cx="1137550" cy="5687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s-IS" sz="1100" kern="1200"/>
            <a:t>Vandað-hagkvæmt-hratt</a:t>
          </a:r>
          <a:endParaRPr lang="en-US" sz="1100" kern="1200"/>
        </a:p>
      </dsp:txBody>
      <dsp:txXfrm>
        <a:off x="2363148" y="1997694"/>
        <a:ext cx="1082020" cy="513245"/>
      </dsp:txXfrm>
    </dsp:sp>
    <dsp:sp modelId="{FA03A63E-D861-4B96-9FE0-3204C9606029}">
      <dsp:nvSpPr>
        <dsp:cNvPr id="0" name=""/>
        <dsp:cNvSpPr/>
      </dsp:nvSpPr>
      <dsp:spPr>
        <a:xfrm>
          <a:off x="1198829" y="2626119"/>
          <a:ext cx="1137550" cy="5687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s-IS" sz="1100" kern="1200"/>
            <a:t>Tölfræði byggingamála</a:t>
          </a:r>
          <a:endParaRPr lang="en-US" sz="1100" kern="1200"/>
        </a:p>
      </dsp:txBody>
      <dsp:txXfrm>
        <a:off x="1226594" y="2653884"/>
        <a:ext cx="1082020" cy="513245"/>
      </dsp:txXfrm>
    </dsp:sp>
    <dsp:sp modelId="{BFF19984-1D94-4037-8DAE-BD295B2A37CB}">
      <dsp:nvSpPr>
        <dsp:cNvPr id="0" name=""/>
        <dsp:cNvSpPr/>
      </dsp:nvSpPr>
      <dsp:spPr>
        <a:xfrm>
          <a:off x="62276" y="1969929"/>
          <a:ext cx="1137550" cy="5687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t>Lykill að árangri</a:t>
          </a:r>
        </a:p>
      </dsp:txBody>
      <dsp:txXfrm>
        <a:off x="90041" y="1997694"/>
        <a:ext cx="1082020" cy="513245"/>
      </dsp:txXfrm>
    </dsp:sp>
    <dsp:sp modelId="{329EB6D7-E19F-4C49-83E7-08774A6BBD24}">
      <dsp:nvSpPr>
        <dsp:cNvPr id="0" name=""/>
        <dsp:cNvSpPr/>
      </dsp:nvSpPr>
      <dsp:spPr>
        <a:xfrm>
          <a:off x="62276" y="657550"/>
          <a:ext cx="1137550" cy="5687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s-IS" sz="1100" kern="1200"/>
            <a:t>Samstarfsaðilar</a:t>
          </a:r>
          <a:endParaRPr lang="en-US" sz="1100" kern="1200"/>
        </a:p>
      </dsp:txBody>
      <dsp:txXfrm>
        <a:off x="90041" y="685315"/>
        <a:ext cx="1082020" cy="51324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3/30/2017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3/30/2017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3/30/2017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3/30/2017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3/30/2017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3/30/2017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3/30/2017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3/30/2017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3/30/2017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3/30/2017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3/30/2017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3/30/2017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3/30/2017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3/30/2017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3/30/2017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3/30/2017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3/30/2017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3/30/2017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hyperlink" Target="http://tolfraedi.byggingavettvangur.is/"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g"/><Relationship Id="rId7" Type="http://schemas.openxmlformats.org/officeDocument/2006/relationships/image" Target="../media/image12.png"/><Relationship Id="rId12" Type="http://schemas.openxmlformats.org/officeDocument/2006/relationships/image" Target="../media/image17.jpg"/><Relationship Id="rId2"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jpg"/><Relationship Id="rId4" Type="http://schemas.openxmlformats.org/officeDocument/2006/relationships/image" Target="../media/image5.jp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846983"/>
            <a:ext cx="9144000" cy="1641490"/>
          </a:xfrm>
        </p:spPr>
        <p:txBody>
          <a:bodyPr/>
          <a:lstStyle/>
          <a:p>
            <a:r>
              <a:rPr lang="is-IS" dirty="0" smtClean="0"/>
              <a:t>Byggingavettvangur</a:t>
            </a:r>
            <a:endParaRPr lang="is-IS" dirty="0"/>
          </a:p>
        </p:txBody>
      </p:sp>
      <p:sp>
        <p:nvSpPr>
          <p:cNvPr id="3" name="Subtitle 2"/>
          <p:cNvSpPr>
            <a:spLocks noGrp="1"/>
          </p:cNvSpPr>
          <p:nvPr>
            <p:ph type="subTitle" idx="1"/>
          </p:nvPr>
        </p:nvSpPr>
        <p:spPr>
          <a:xfrm>
            <a:off x="2209800" y="2385340"/>
            <a:ext cx="9144000" cy="754025"/>
          </a:xfrm>
        </p:spPr>
        <p:txBody>
          <a:bodyPr>
            <a:normAutofit fontScale="77500" lnSpcReduction="20000"/>
          </a:bodyPr>
          <a:lstStyle/>
          <a:p>
            <a:r>
              <a:rPr lang="is-IS" dirty="0" smtClean="0"/>
              <a:t>Hannes Frímann Sigurðsson</a:t>
            </a:r>
          </a:p>
          <a:p>
            <a:r>
              <a:rPr lang="is-IS" dirty="0" smtClean="0"/>
              <a:t>Verkefnisstjóri</a:t>
            </a:r>
          </a:p>
          <a:p>
            <a:endParaRPr lang="is-IS" dirty="0"/>
          </a:p>
        </p:txBody>
      </p:sp>
      <p:pic>
        <p:nvPicPr>
          <p:cNvPr id="6" name="Picture 5"/>
          <p:cNvPicPr>
            <a:picLocks noChangeAspect="1"/>
          </p:cNvPicPr>
          <p:nvPr/>
        </p:nvPicPr>
        <p:blipFill rotWithShape="1">
          <a:blip r:embed="rId2"/>
          <a:srcRect l="27115" t="59319" r="49159" b="23249"/>
          <a:stretch/>
        </p:blipFill>
        <p:spPr>
          <a:xfrm>
            <a:off x="539014" y="4895465"/>
            <a:ext cx="2897204" cy="1183907"/>
          </a:xfrm>
          <a:prstGeom prst="rect">
            <a:avLst/>
          </a:prstGeom>
        </p:spPr>
      </p:pic>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10098833" y="5585660"/>
            <a:ext cx="1843400" cy="742950"/>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7731465" y="5585660"/>
            <a:ext cx="2187235" cy="742950"/>
          </a:xfrm>
          <a:prstGeom prst="rect">
            <a:avLst/>
          </a:prstGeom>
        </p:spPr>
      </p:pic>
      <p:pic>
        <p:nvPicPr>
          <p:cNvPr id="9" name="Picture 8"/>
          <p:cNvPicPr/>
          <p:nvPr/>
        </p:nvPicPr>
        <p:blipFill>
          <a:blip r:embed="rId5">
            <a:extLst>
              <a:ext uri="{28A0092B-C50C-407E-A947-70E740481C1C}">
                <a14:useLocalDpi xmlns:a14="http://schemas.microsoft.com/office/drawing/2010/main" val="0"/>
              </a:ext>
            </a:extLst>
          </a:blip>
          <a:stretch>
            <a:fillRect/>
          </a:stretch>
        </p:blipFill>
        <p:spPr>
          <a:xfrm>
            <a:off x="6311177" y="5585660"/>
            <a:ext cx="1240155" cy="742950"/>
          </a:xfrm>
          <a:prstGeom prst="rect">
            <a:avLst/>
          </a:prstGeom>
        </p:spPr>
      </p:pic>
      <p:pic>
        <p:nvPicPr>
          <p:cNvPr id="10" name="Picture 9"/>
          <p:cNvPicPr/>
          <p:nvPr/>
        </p:nvPicPr>
        <p:blipFill rotWithShape="1">
          <a:blip r:embed="rId6">
            <a:extLst>
              <a:ext uri="{28A0092B-C50C-407E-A947-70E740481C1C}">
                <a14:useLocalDpi xmlns:a14="http://schemas.microsoft.com/office/drawing/2010/main" val="0"/>
              </a:ext>
            </a:extLst>
          </a:blip>
          <a:srcRect l="4840" t="10534" r="4840"/>
          <a:stretch/>
        </p:blipFill>
        <p:spPr>
          <a:xfrm>
            <a:off x="5295900" y="5585659"/>
            <a:ext cx="835144" cy="742951"/>
          </a:xfrm>
          <a:prstGeom prst="rect">
            <a:avLst/>
          </a:prstGeom>
        </p:spPr>
      </p:pic>
    </p:spTree>
    <p:extLst>
      <p:ext uri="{BB962C8B-B14F-4D97-AF65-F5344CB8AC3E}">
        <p14:creationId xmlns:p14="http://schemas.microsoft.com/office/powerpoint/2010/main" val="3573527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Tilurð byggingavettvangsins (BVV)</a:t>
            </a:r>
            <a:endParaRPr lang="is-IS" dirty="0"/>
          </a:p>
        </p:txBody>
      </p:sp>
      <p:pic>
        <p:nvPicPr>
          <p:cNvPr id="4" name="Content Placeholder 3"/>
          <p:cNvPicPr>
            <a:picLocks noGrp="1" noChangeAspect="1"/>
          </p:cNvPicPr>
          <p:nvPr>
            <p:ph idx="1"/>
          </p:nvPr>
        </p:nvPicPr>
        <p:blipFill>
          <a:blip r:embed="rId2"/>
          <a:stretch>
            <a:fillRect/>
          </a:stretch>
        </p:blipFill>
        <p:spPr>
          <a:xfrm>
            <a:off x="2284412" y="1986756"/>
            <a:ext cx="7905750" cy="4029075"/>
          </a:xfrm>
          <a:prstGeom prst="rect">
            <a:avLst/>
          </a:prstGeom>
        </p:spPr>
      </p:pic>
    </p:spTree>
    <p:extLst>
      <p:ext uri="{BB962C8B-B14F-4D97-AF65-F5344CB8AC3E}">
        <p14:creationId xmlns:p14="http://schemas.microsoft.com/office/powerpoint/2010/main" val="3195629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mtClean="0"/>
              <a:t>Stofnaðilar</a:t>
            </a:r>
            <a:endParaRPr lang="is-IS" dirty="0"/>
          </a:p>
        </p:txBody>
      </p:sp>
      <p:pic>
        <p:nvPicPr>
          <p:cNvPr id="5" name="Picture 4"/>
          <p:cNvPicPr>
            <a:picLocks noChangeAspect="1"/>
          </p:cNvPicPr>
          <p:nvPr/>
        </p:nvPicPr>
        <p:blipFill>
          <a:blip r:embed="rId2"/>
          <a:stretch>
            <a:fillRect/>
          </a:stretch>
        </p:blipFill>
        <p:spPr>
          <a:xfrm>
            <a:off x="3137972" y="1690688"/>
            <a:ext cx="5495925" cy="1543050"/>
          </a:xfrm>
          <a:prstGeom prst="rect">
            <a:avLst/>
          </a:prstGeom>
        </p:spPr>
      </p:pic>
      <p:pic>
        <p:nvPicPr>
          <p:cNvPr id="6" name="Picture 5"/>
          <p:cNvPicPr>
            <a:picLocks noChangeAspect="1"/>
          </p:cNvPicPr>
          <p:nvPr/>
        </p:nvPicPr>
        <p:blipFill>
          <a:blip r:embed="rId3"/>
          <a:stretch>
            <a:fillRect/>
          </a:stretch>
        </p:blipFill>
        <p:spPr>
          <a:xfrm>
            <a:off x="3137972" y="3425825"/>
            <a:ext cx="5495925" cy="2472647"/>
          </a:xfrm>
          <a:prstGeom prst="rect">
            <a:avLst/>
          </a:prstGeom>
        </p:spPr>
      </p:pic>
      <p:sp>
        <p:nvSpPr>
          <p:cNvPr id="8" name="Content Placeholder 7"/>
          <p:cNvSpPr>
            <a:spLocks noGrp="1"/>
          </p:cNvSpPr>
          <p:nvPr>
            <p:ph idx="1"/>
          </p:nvPr>
        </p:nvSpPr>
        <p:spPr/>
        <p:txBody>
          <a:bodyPr/>
          <a:lstStyle/>
          <a:p>
            <a:endParaRPr lang="is-IS"/>
          </a:p>
        </p:txBody>
      </p:sp>
    </p:spTree>
    <p:extLst>
      <p:ext uri="{BB962C8B-B14F-4D97-AF65-F5344CB8AC3E}">
        <p14:creationId xmlns:p14="http://schemas.microsoft.com/office/powerpoint/2010/main" val="1848167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4483"/>
          </a:xfrm>
        </p:spPr>
        <p:txBody>
          <a:bodyPr>
            <a:normAutofit/>
          </a:bodyPr>
          <a:lstStyle/>
          <a:p>
            <a:r>
              <a:rPr lang="is-IS" sz="3600" dirty="0" smtClean="0"/>
              <a:t>Hvað veldur því að BVV er stofnað</a:t>
            </a:r>
            <a:endParaRPr lang="is-IS" sz="3600" dirty="0"/>
          </a:p>
        </p:txBody>
      </p:sp>
      <p:sp>
        <p:nvSpPr>
          <p:cNvPr id="4" name="Content Placeholder 2"/>
          <p:cNvSpPr>
            <a:spLocks noGrp="1"/>
          </p:cNvSpPr>
          <p:nvPr>
            <p:ph idx="1"/>
          </p:nvPr>
        </p:nvSpPr>
        <p:spPr>
          <a:xfrm>
            <a:off x="1120000" y="1287262"/>
            <a:ext cx="10233800" cy="5264458"/>
          </a:xfrm>
        </p:spPr>
        <p:txBody>
          <a:bodyPr>
            <a:normAutofit fontScale="47500" lnSpcReduction="20000"/>
          </a:bodyPr>
          <a:lstStyle/>
          <a:p>
            <a:pPr>
              <a:lnSpc>
                <a:spcPct val="120000"/>
              </a:lnSpc>
            </a:pPr>
            <a:r>
              <a:rPr lang="is-IS" dirty="0" smtClean="0"/>
              <a:t>Aðilar sammála um að það vanti meira samtal innan geirans um hagsmunamál hans</a:t>
            </a:r>
          </a:p>
          <a:p>
            <a:pPr>
              <a:lnSpc>
                <a:spcPct val="120000"/>
              </a:lnSpc>
            </a:pPr>
            <a:r>
              <a:rPr lang="is-IS" dirty="0" smtClean="0"/>
              <a:t>Vantar tilfinnanlega staðlaðar/samræmdar verklýsingar</a:t>
            </a:r>
          </a:p>
          <a:p>
            <a:pPr>
              <a:lnSpc>
                <a:spcPct val="120000"/>
              </a:lnSpc>
            </a:pPr>
            <a:r>
              <a:rPr lang="is-IS" dirty="0" smtClean="0"/>
              <a:t>Finna leiðir til að efla samkeppnishæfni</a:t>
            </a:r>
          </a:p>
          <a:p>
            <a:pPr>
              <a:lnSpc>
                <a:spcPct val="120000"/>
              </a:lnSpc>
            </a:pPr>
            <a:r>
              <a:rPr lang="is-IS" dirty="0" smtClean="0"/>
              <a:t>Auka framlegð, nýsköpun og þróun</a:t>
            </a:r>
          </a:p>
          <a:p>
            <a:pPr>
              <a:lnSpc>
                <a:spcPct val="120000"/>
              </a:lnSpc>
            </a:pPr>
            <a:r>
              <a:rPr lang="is-IS" dirty="0" smtClean="0"/>
              <a:t>Vantar skýrari framtíðarsýn yfirvalda um stöðuleika á byggingamarkaði</a:t>
            </a:r>
          </a:p>
          <a:p>
            <a:pPr>
              <a:lnSpc>
                <a:spcPct val="120000"/>
              </a:lnSpc>
            </a:pPr>
            <a:r>
              <a:rPr lang="is-IS" dirty="0" smtClean="0"/>
              <a:t>Tölulegar upplýsingar eru oft </a:t>
            </a:r>
            <a:r>
              <a:rPr lang="is-IS" dirty="0" err="1" smtClean="0"/>
              <a:t>ósamanburðarhæfar</a:t>
            </a:r>
            <a:r>
              <a:rPr lang="is-IS" dirty="0" smtClean="0"/>
              <a:t> (t.d. byggingakostnaður ýmist með </a:t>
            </a:r>
            <a:r>
              <a:rPr lang="is-IS" dirty="0"/>
              <a:t>eða </a:t>
            </a:r>
            <a:r>
              <a:rPr lang="is-IS" dirty="0" smtClean="0"/>
              <a:t>án lóðaverðs </a:t>
            </a:r>
            <a:r>
              <a:rPr lang="is-IS" dirty="0"/>
              <a:t>eða </a:t>
            </a:r>
            <a:r>
              <a:rPr lang="is-IS" dirty="0" smtClean="0"/>
              <a:t>fjármagnskostnaðar </a:t>
            </a:r>
            <a:r>
              <a:rPr lang="is-IS" dirty="0"/>
              <a:t>eða </a:t>
            </a:r>
            <a:r>
              <a:rPr lang="is-IS" dirty="0" smtClean="0"/>
              <a:t>…)</a:t>
            </a:r>
          </a:p>
          <a:p>
            <a:pPr>
              <a:lnSpc>
                <a:spcPct val="120000"/>
              </a:lnSpc>
            </a:pPr>
            <a:r>
              <a:rPr lang="is-IS" dirty="0" smtClean="0"/>
              <a:t>Samantekt og miðlun upplýsinga um geirann</a:t>
            </a:r>
          </a:p>
          <a:p>
            <a:pPr>
              <a:lnSpc>
                <a:spcPct val="120000"/>
              </a:lnSpc>
            </a:pPr>
            <a:r>
              <a:rPr lang="is-IS" dirty="0" smtClean="0"/>
              <a:t>Ákall eftir rauntímaupplýsingum um fjölda </a:t>
            </a:r>
            <a:r>
              <a:rPr lang="is-IS" dirty="0" err="1" smtClean="0"/>
              <a:t>íbúða</a:t>
            </a:r>
            <a:r>
              <a:rPr lang="is-IS" dirty="0" smtClean="0"/>
              <a:t> í smíðum, á hvaða byggingastigum og hvar</a:t>
            </a:r>
          </a:p>
          <a:p>
            <a:pPr>
              <a:lnSpc>
                <a:spcPct val="120000"/>
              </a:lnSpc>
            </a:pPr>
            <a:r>
              <a:rPr lang="is-IS" dirty="0" smtClean="0"/>
              <a:t>Framboð af </a:t>
            </a:r>
            <a:r>
              <a:rPr lang="is-IS" dirty="0" err="1" smtClean="0"/>
              <a:t>lóðum</a:t>
            </a:r>
            <a:r>
              <a:rPr lang="is-IS" dirty="0" smtClean="0"/>
              <a:t> og staðsetningar</a:t>
            </a:r>
          </a:p>
          <a:p>
            <a:pPr>
              <a:lnSpc>
                <a:spcPct val="120000"/>
              </a:lnSpc>
            </a:pPr>
            <a:r>
              <a:rPr lang="is-IS" dirty="0" smtClean="0"/>
              <a:t>Fjöldi fasteigna </a:t>
            </a:r>
            <a:r>
              <a:rPr lang="is-IS" dirty="0"/>
              <a:t>á sölu</a:t>
            </a:r>
          </a:p>
          <a:p>
            <a:pPr>
              <a:lnSpc>
                <a:spcPct val="120000"/>
              </a:lnSpc>
            </a:pPr>
            <a:r>
              <a:rPr lang="is-IS" dirty="0" smtClean="0"/>
              <a:t>Samsíða </a:t>
            </a:r>
            <a:r>
              <a:rPr lang="is-IS" dirty="0"/>
              <a:t>vísitölur fyrir </a:t>
            </a:r>
            <a:r>
              <a:rPr lang="is-IS" dirty="0" err="1"/>
              <a:t>t.d</a:t>
            </a:r>
            <a:r>
              <a:rPr lang="is-IS" dirty="0"/>
              <a:t> staðsteypt hús og timburhús</a:t>
            </a:r>
          </a:p>
          <a:p>
            <a:pPr>
              <a:lnSpc>
                <a:spcPct val="120000"/>
              </a:lnSpc>
            </a:pPr>
            <a:r>
              <a:rPr lang="is-IS" dirty="0"/>
              <a:t>Samantekin áætlun um mannaflaþörf og leiðbeiningar til stjórnvalda um stöðuna á hverjum tímapunkti</a:t>
            </a:r>
          </a:p>
          <a:p>
            <a:pPr>
              <a:lnSpc>
                <a:spcPct val="120000"/>
              </a:lnSpc>
            </a:pPr>
            <a:r>
              <a:rPr lang="is-IS" dirty="0"/>
              <a:t>Samanburður á kostnaði við lántökur við hin norðurlöndin</a:t>
            </a:r>
          </a:p>
          <a:p>
            <a:pPr>
              <a:lnSpc>
                <a:spcPct val="120000"/>
              </a:lnSpc>
            </a:pPr>
            <a:r>
              <a:rPr lang="is-IS" dirty="0"/>
              <a:t>Samanburður á </a:t>
            </a:r>
            <a:r>
              <a:rPr lang="is-IS" dirty="0" err="1"/>
              <a:t>t.d</a:t>
            </a:r>
            <a:r>
              <a:rPr lang="is-IS" dirty="0"/>
              <a:t> byggingakostnaði við hin norðurlöndin</a:t>
            </a:r>
          </a:p>
          <a:p>
            <a:pPr>
              <a:lnSpc>
                <a:spcPct val="120000"/>
              </a:lnSpc>
            </a:pPr>
            <a:r>
              <a:rPr lang="is-IS" dirty="0"/>
              <a:t>Fleira</a:t>
            </a:r>
            <a:r>
              <a:rPr lang="is-IS" dirty="0" smtClean="0"/>
              <a:t>…</a:t>
            </a:r>
            <a:endParaRPr lang="is-IS" dirty="0"/>
          </a:p>
        </p:txBody>
      </p:sp>
    </p:spTree>
    <p:extLst>
      <p:ext uri="{BB962C8B-B14F-4D97-AF65-F5344CB8AC3E}">
        <p14:creationId xmlns:p14="http://schemas.microsoft.com/office/powerpoint/2010/main" val="260026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Lyfturæðan</a:t>
            </a:r>
            <a:endParaRPr lang="is-IS" dirty="0"/>
          </a:p>
        </p:txBody>
      </p:sp>
      <p:sp>
        <p:nvSpPr>
          <p:cNvPr id="3" name="Content Placeholder 2"/>
          <p:cNvSpPr>
            <a:spLocks noGrp="1"/>
          </p:cNvSpPr>
          <p:nvPr>
            <p:ph idx="1"/>
          </p:nvPr>
        </p:nvSpPr>
        <p:spPr/>
        <p:txBody>
          <a:bodyPr>
            <a:normAutofit lnSpcReduction="10000"/>
          </a:bodyPr>
          <a:lstStyle/>
          <a:p>
            <a:r>
              <a:rPr lang="da-DK" dirty="0"/>
              <a:t>Tilgangur BVV er að efla innviði og auka samkeppnishæfni innan byggingageirans með virðisauka fyrir þau fyrirtæki sem við hann starfa, efla samtal innan geirans um hagsmunamál hans og stuðla að faglegri umræðu. </a:t>
            </a:r>
            <a:endParaRPr lang="da-DK" dirty="0" smtClean="0"/>
          </a:p>
          <a:p>
            <a:r>
              <a:rPr lang="da-DK" dirty="0" smtClean="0"/>
              <a:t>Greina </a:t>
            </a:r>
            <a:r>
              <a:rPr lang="da-DK" dirty="0"/>
              <a:t>tækifæri byggingaiðnaðarins til að auka framleiðni, auka skilvirkni, og nýsköpun á þessu sviði og stuðla að faglegri mannvirkjagerð meðal annars </a:t>
            </a:r>
            <a:r>
              <a:rPr lang="da-DK" dirty="0" smtClean="0"/>
              <a:t>með. </a:t>
            </a:r>
          </a:p>
          <a:p>
            <a:r>
              <a:rPr lang="da-DK" dirty="0" smtClean="0"/>
              <a:t>Þá </a:t>
            </a:r>
            <a:r>
              <a:rPr lang="da-DK" dirty="0"/>
              <a:t>er ætlunin að vettvangurinn stáherslu á eflingu nýsköpunar, tækniþekkingar rannsókna og þróunuðli að framþróun innan byggingageirans,  taki saman og miðli upplýsingum um geirann og stuðli að víðfermara framboði þjónustu, menntunar og þekkingar.</a:t>
            </a:r>
            <a:endParaRPr lang="is-IS" dirty="0"/>
          </a:p>
          <a:p>
            <a:endParaRPr lang="is-IS" dirty="0"/>
          </a:p>
        </p:txBody>
      </p:sp>
    </p:spTree>
    <p:extLst>
      <p:ext uri="{BB962C8B-B14F-4D97-AF65-F5344CB8AC3E}">
        <p14:creationId xmlns:p14="http://schemas.microsoft.com/office/powerpoint/2010/main" val="3308077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s-IS" dirty="0" smtClean="0"/>
              <a:t>Verkefnin sem leggja skal áherslu á í upphafi</a:t>
            </a:r>
            <a:endParaRPr lang="is-IS" dirty="0"/>
          </a:p>
        </p:txBody>
      </p:sp>
      <p:sp>
        <p:nvSpPr>
          <p:cNvPr id="3" name="Content Placeholder 2"/>
          <p:cNvSpPr>
            <a:spLocks noGrp="1"/>
          </p:cNvSpPr>
          <p:nvPr>
            <p:ph sz="half" idx="1"/>
          </p:nvPr>
        </p:nvSpPr>
        <p:spPr>
          <a:xfrm>
            <a:off x="0" y="2506662"/>
            <a:ext cx="4588342" cy="4351338"/>
          </a:xfrm>
        </p:spPr>
        <p:txBody>
          <a:bodyPr>
            <a:normAutofit fontScale="92500" lnSpcReduction="10000"/>
          </a:bodyPr>
          <a:lstStyle/>
          <a:p>
            <a:r>
              <a:rPr lang="is-IS" sz="2600" dirty="0" smtClean="0"/>
              <a:t>Staðlaðar verklýsingar</a:t>
            </a:r>
          </a:p>
          <a:p>
            <a:r>
              <a:rPr lang="is-IS" sz="2600" dirty="0" smtClean="0"/>
              <a:t>Upplýsingasíða / heimasíða</a:t>
            </a:r>
          </a:p>
          <a:p>
            <a:r>
              <a:rPr lang="is-IS" sz="2600" dirty="0" smtClean="0"/>
              <a:t>Vandað – hagkvæmt – hratt</a:t>
            </a:r>
          </a:p>
          <a:p>
            <a:r>
              <a:rPr lang="is-IS" sz="2600" dirty="0" smtClean="0"/>
              <a:t>Tölfræði byggingarmála</a:t>
            </a:r>
          </a:p>
          <a:p>
            <a:r>
              <a:rPr lang="is-IS" sz="2600" dirty="0" smtClean="0"/>
              <a:t>„Samstarf er lykill að árangri“, úrvinnsla</a:t>
            </a:r>
          </a:p>
          <a:p>
            <a:r>
              <a:rPr lang="is-IS" sz="2600" dirty="0" smtClean="0"/>
              <a:t>Öflun samstarfsaðila/kynning</a:t>
            </a:r>
          </a:p>
          <a:p>
            <a:r>
              <a:rPr lang="is-IS" sz="2600" dirty="0" smtClean="0"/>
              <a:t>Gera skoðanakannanir um málefni geirans</a:t>
            </a:r>
          </a:p>
          <a:p>
            <a:r>
              <a:rPr lang="is-IS" sz="2600" dirty="0" smtClean="0"/>
              <a:t>Stofna ráðgjafaráð fyrir vettvanginn</a:t>
            </a:r>
          </a:p>
          <a:p>
            <a:endParaRPr lang="is-IS" dirty="0" smtClean="0"/>
          </a:p>
          <a:p>
            <a:endParaRPr lang="is-IS" dirty="0" smtClean="0"/>
          </a:p>
          <a:p>
            <a:endParaRPr lang="is-IS" dirty="0" smtClean="0"/>
          </a:p>
          <a:p>
            <a:endParaRPr lang="is-IS" dirty="0"/>
          </a:p>
        </p:txBody>
      </p:sp>
      <p:sp>
        <p:nvSpPr>
          <p:cNvPr id="7" name="Content Placeholder 6"/>
          <p:cNvSpPr>
            <a:spLocks noGrp="1"/>
          </p:cNvSpPr>
          <p:nvPr>
            <p:ph sz="half" idx="2"/>
          </p:nvPr>
        </p:nvSpPr>
        <p:spPr>
          <a:xfrm>
            <a:off x="7832003" y="2474310"/>
            <a:ext cx="4359997" cy="4351338"/>
          </a:xfrm>
        </p:spPr>
        <p:txBody>
          <a:bodyPr>
            <a:normAutofit fontScale="92500" lnSpcReduction="10000"/>
          </a:bodyPr>
          <a:lstStyle/>
          <a:p>
            <a:r>
              <a:rPr lang="is-IS" sz="2600" dirty="0" smtClean="0"/>
              <a:t>Málþing um málefni geirans og stuðla að faglegri umræðu um einstök málefni </a:t>
            </a:r>
          </a:p>
          <a:p>
            <a:r>
              <a:rPr lang="is-IS" sz="2600" dirty="0" smtClean="0"/>
              <a:t>Auka rannsóknir í faginu</a:t>
            </a:r>
          </a:p>
          <a:p>
            <a:r>
              <a:rPr lang="is-IS" sz="2600" dirty="0" smtClean="0"/>
              <a:t>Stuðla að betri menntun, bæði fjölbreytileika, gæðum og samfellu náms</a:t>
            </a:r>
          </a:p>
          <a:p>
            <a:r>
              <a:rPr lang="is-IS" sz="2600" dirty="0" smtClean="0"/>
              <a:t>Stuðla að aukinni </a:t>
            </a:r>
            <a:r>
              <a:rPr lang="is-IS" sz="2600" dirty="0" err="1" smtClean="0"/>
              <a:t>verðmæta-sköpun</a:t>
            </a:r>
            <a:r>
              <a:rPr lang="is-IS" sz="2600" dirty="0" smtClean="0"/>
              <a:t> í geiranum</a:t>
            </a:r>
          </a:p>
          <a:p>
            <a:r>
              <a:rPr lang="is-IS" sz="2600" dirty="0" smtClean="0"/>
              <a:t>Stuðla að </a:t>
            </a:r>
            <a:r>
              <a:rPr lang="is-IS" sz="2600" dirty="0" err="1" smtClean="0"/>
              <a:t>útgáfumálum</a:t>
            </a:r>
            <a:r>
              <a:rPr lang="is-IS" sz="2600" dirty="0" smtClean="0"/>
              <a:t> um byggingamál</a:t>
            </a:r>
          </a:p>
          <a:p>
            <a:r>
              <a:rPr lang="is-IS" sz="2600" dirty="0" smtClean="0"/>
              <a:t>….</a:t>
            </a:r>
          </a:p>
          <a:p>
            <a:endParaRPr lang="is-IS" dirty="0" smtClean="0"/>
          </a:p>
          <a:p>
            <a:endParaRPr lang="is-IS" dirty="0"/>
          </a:p>
        </p:txBody>
      </p:sp>
      <p:graphicFrame>
        <p:nvGraphicFramePr>
          <p:cNvPr id="8" name="Content Placeholder 3"/>
          <p:cNvGraphicFramePr>
            <a:graphicFrameLocks/>
          </p:cNvGraphicFramePr>
          <p:nvPr>
            <p:extLst>
              <p:ext uri="{D42A27DB-BD31-4B8C-83A1-F6EECF244321}">
                <p14:modId xmlns:p14="http://schemas.microsoft.com/office/powerpoint/2010/main" val="4284736871"/>
              </p:ext>
            </p:extLst>
          </p:nvPr>
        </p:nvGraphicFramePr>
        <p:xfrm>
          <a:off x="4225771" y="2707394"/>
          <a:ext cx="3535210" cy="3196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3775157" y="1729343"/>
            <a:ext cx="4358501" cy="369332"/>
          </a:xfrm>
          <a:prstGeom prst="rect">
            <a:avLst/>
          </a:prstGeom>
        </p:spPr>
        <p:txBody>
          <a:bodyPr wrap="none">
            <a:spAutoFit/>
          </a:bodyPr>
          <a:lstStyle/>
          <a:p>
            <a:r>
              <a:rPr lang="is-IS" b="1" i="1" dirty="0"/>
              <a:t>Frumkvæði – Nýsköpun – samkeppnishæfni</a:t>
            </a:r>
            <a:endParaRPr lang="is-IS" dirty="0"/>
          </a:p>
        </p:txBody>
      </p:sp>
      <p:sp>
        <p:nvSpPr>
          <p:cNvPr id="11" name="Rounded Rectangle 10"/>
          <p:cNvSpPr/>
          <p:nvPr/>
        </p:nvSpPr>
        <p:spPr>
          <a:xfrm>
            <a:off x="23564" y="2137330"/>
            <a:ext cx="4202207" cy="47206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2" name="Rounded Rectangle 11"/>
          <p:cNvSpPr/>
          <p:nvPr/>
        </p:nvSpPr>
        <p:spPr>
          <a:xfrm>
            <a:off x="7760981" y="2066323"/>
            <a:ext cx="4348161" cy="47206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3128011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smtClean="0"/>
              <a:t>Hverjir hafa upplýsingarnar fyrir byggingageirann</a:t>
            </a:r>
            <a:endParaRPr lang="is-IS" dirty="0"/>
          </a:p>
        </p:txBody>
      </p:sp>
      <p:sp>
        <p:nvSpPr>
          <p:cNvPr id="3" name="Content Placeholder 2"/>
          <p:cNvSpPr>
            <a:spLocks noGrp="1"/>
          </p:cNvSpPr>
          <p:nvPr>
            <p:ph sz="half" idx="1"/>
          </p:nvPr>
        </p:nvSpPr>
        <p:spPr/>
        <p:txBody>
          <a:bodyPr>
            <a:normAutofit fontScale="92500"/>
          </a:bodyPr>
          <a:lstStyle/>
          <a:p>
            <a:r>
              <a:rPr lang="is-IS" smtClean="0"/>
              <a:t>Þjóðskrá</a:t>
            </a:r>
          </a:p>
          <a:p>
            <a:r>
              <a:rPr lang="is-IS" smtClean="0"/>
              <a:t>Hagstofan</a:t>
            </a:r>
          </a:p>
          <a:p>
            <a:r>
              <a:rPr lang="is-IS" smtClean="0"/>
              <a:t>Ráðuneytin</a:t>
            </a:r>
          </a:p>
          <a:p>
            <a:r>
              <a:rPr lang="is-IS" smtClean="0"/>
              <a:t>SI</a:t>
            </a:r>
          </a:p>
          <a:p>
            <a:r>
              <a:rPr lang="is-IS" smtClean="0"/>
              <a:t>Bankarnir</a:t>
            </a:r>
          </a:p>
          <a:p>
            <a:r>
              <a:rPr lang="is-IS" smtClean="0"/>
              <a:t>Velferðarráðuneytið</a:t>
            </a:r>
          </a:p>
          <a:p>
            <a:r>
              <a:rPr lang="is-IS" smtClean="0"/>
              <a:t>Capacent</a:t>
            </a:r>
          </a:p>
          <a:p>
            <a:r>
              <a:rPr lang="is-IS" smtClean="0"/>
              <a:t>Samband íslenskra sveitarfélaga</a:t>
            </a:r>
          </a:p>
          <a:p>
            <a:r>
              <a:rPr lang="is-IS" smtClean="0"/>
              <a:t>Sjálfstætt starfandi sérfræðingar</a:t>
            </a:r>
          </a:p>
          <a:p>
            <a:endParaRPr lang="is-IS" dirty="0"/>
          </a:p>
        </p:txBody>
      </p:sp>
      <p:sp>
        <p:nvSpPr>
          <p:cNvPr id="4" name="Content Placeholder 3"/>
          <p:cNvSpPr>
            <a:spLocks noGrp="1"/>
          </p:cNvSpPr>
          <p:nvPr>
            <p:ph sz="half" idx="2"/>
          </p:nvPr>
        </p:nvSpPr>
        <p:spPr/>
        <p:txBody>
          <a:bodyPr>
            <a:normAutofit fontScale="92500"/>
          </a:bodyPr>
          <a:lstStyle/>
          <a:p>
            <a:r>
              <a:rPr lang="is-IS" dirty="0" smtClean="0"/>
              <a:t>Mannvirkjastofnun</a:t>
            </a:r>
          </a:p>
          <a:p>
            <a:r>
              <a:rPr lang="is-IS" dirty="0" smtClean="0"/>
              <a:t>Nýsköpunarmiðstöð og </a:t>
            </a:r>
            <a:r>
              <a:rPr lang="is-IS" dirty="0" err="1" smtClean="0"/>
              <a:t>Rb</a:t>
            </a:r>
            <a:endParaRPr lang="is-IS" dirty="0" smtClean="0"/>
          </a:p>
          <a:p>
            <a:r>
              <a:rPr lang="is-IS" dirty="0" err="1" smtClean="0"/>
              <a:t>Íbúðalánasjóður</a:t>
            </a:r>
            <a:endParaRPr lang="is-IS" dirty="0" smtClean="0"/>
          </a:p>
          <a:p>
            <a:r>
              <a:rPr lang="is-IS" dirty="0" smtClean="0"/>
              <a:t>Byggðastofnun</a:t>
            </a:r>
          </a:p>
          <a:p>
            <a:r>
              <a:rPr lang="is-IS" dirty="0" smtClean="0"/>
              <a:t>Verkfræðistofur</a:t>
            </a:r>
          </a:p>
          <a:p>
            <a:r>
              <a:rPr lang="is-IS" dirty="0" smtClean="0"/>
              <a:t>Fagfélög</a:t>
            </a:r>
          </a:p>
          <a:p>
            <a:r>
              <a:rPr lang="is-IS" dirty="0" smtClean="0"/>
              <a:t>Birgjar</a:t>
            </a:r>
          </a:p>
          <a:p>
            <a:r>
              <a:rPr lang="is-IS" dirty="0" smtClean="0"/>
              <a:t>Skólar, fagskólar og háskólar</a:t>
            </a:r>
          </a:p>
          <a:p>
            <a:r>
              <a:rPr lang="is-IS" dirty="0" smtClean="0"/>
              <a:t>…</a:t>
            </a:r>
          </a:p>
          <a:p>
            <a:endParaRPr lang="is-IS" dirty="0" smtClean="0"/>
          </a:p>
          <a:p>
            <a:endParaRPr lang="is-IS" dirty="0" smtClean="0"/>
          </a:p>
          <a:p>
            <a:endParaRPr lang="is-IS" dirty="0" smtClean="0"/>
          </a:p>
          <a:p>
            <a:endParaRPr lang="is-IS" dirty="0" smtClean="0"/>
          </a:p>
          <a:p>
            <a:endParaRPr lang="is-IS" dirty="0"/>
          </a:p>
        </p:txBody>
      </p:sp>
      <p:sp>
        <p:nvSpPr>
          <p:cNvPr id="8" name="TextBox 7"/>
          <p:cNvSpPr txBox="1"/>
          <p:nvPr/>
        </p:nvSpPr>
        <p:spPr>
          <a:xfrm>
            <a:off x="6909843" y="6142312"/>
            <a:ext cx="4916484" cy="584775"/>
          </a:xfrm>
          <a:prstGeom prst="rect">
            <a:avLst/>
          </a:prstGeom>
          <a:noFill/>
        </p:spPr>
        <p:txBody>
          <a:bodyPr wrap="square" rtlCol="0">
            <a:spAutoFit/>
          </a:bodyPr>
          <a:lstStyle/>
          <a:p>
            <a:r>
              <a:rPr lang="is-IS" sz="3200" dirty="0" smtClean="0">
                <a:hlinkClick r:id="rId2"/>
              </a:rPr>
              <a:t>Heimasíða</a:t>
            </a:r>
            <a:r>
              <a:rPr lang="is-IS" sz="3200" dirty="0" smtClean="0"/>
              <a:t>  vettvangsins</a:t>
            </a:r>
            <a:endParaRPr lang="is-IS" sz="3200" dirty="0"/>
          </a:p>
        </p:txBody>
      </p:sp>
    </p:spTree>
    <p:extLst>
      <p:ext uri="{BB962C8B-B14F-4D97-AF65-F5344CB8AC3E}">
        <p14:creationId xmlns:p14="http://schemas.microsoft.com/office/powerpoint/2010/main" val="520194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943725"/>
          </a:xfrm>
          <a:prstGeom prst="rect">
            <a:avLst/>
          </a:prstGeom>
          <a:solidFill>
            <a:schemeClr val="tx1"/>
          </a:solidFill>
        </p:spPr>
        <p:txBody>
          <a:bodyPr wrap="square" rtlCol="0">
            <a:spAutoFit/>
          </a:bodyPr>
          <a:lstStyle/>
          <a:p>
            <a:endParaRPr lang="is-IS" dirty="0"/>
          </a:p>
        </p:txBody>
      </p:sp>
      <p:pic>
        <p:nvPicPr>
          <p:cNvPr id="16" name="Picture 15"/>
          <p:cNvPicPr/>
          <p:nvPr/>
        </p:nvPicPr>
        <p:blipFill>
          <a:blip r:embed="rId2">
            <a:extLst>
              <a:ext uri="{28A0092B-C50C-407E-A947-70E740481C1C}">
                <a14:useLocalDpi xmlns:a14="http://schemas.microsoft.com/office/drawing/2010/main" val="0"/>
              </a:ext>
            </a:extLst>
          </a:blip>
          <a:stretch>
            <a:fillRect/>
          </a:stretch>
        </p:blipFill>
        <p:spPr>
          <a:xfrm>
            <a:off x="1631614" y="5193230"/>
            <a:ext cx="1433830" cy="567055"/>
          </a:xfrm>
          <a:prstGeom prst="rect">
            <a:avLst/>
          </a:prstGeom>
        </p:spPr>
      </p:pic>
      <p:pic>
        <p:nvPicPr>
          <p:cNvPr id="17" name="Picture 16"/>
          <p:cNvPicPr/>
          <p:nvPr/>
        </p:nvPicPr>
        <p:blipFill>
          <a:blip r:embed="rId3" cstate="print">
            <a:extLst>
              <a:ext uri="{28A0092B-C50C-407E-A947-70E740481C1C}">
                <a14:useLocalDpi xmlns:a14="http://schemas.microsoft.com/office/drawing/2010/main" val="0"/>
              </a:ext>
            </a:extLst>
          </a:blip>
          <a:stretch>
            <a:fillRect/>
          </a:stretch>
        </p:blipFill>
        <p:spPr>
          <a:xfrm>
            <a:off x="1631614" y="3358527"/>
            <a:ext cx="1572260" cy="420370"/>
          </a:xfrm>
          <a:prstGeom prst="rect">
            <a:avLst/>
          </a:prstGeom>
        </p:spPr>
      </p:pic>
      <p:pic>
        <p:nvPicPr>
          <p:cNvPr id="18" name="Picture 17"/>
          <p:cNvPicPr/>
          <p:nvPr/>
        </p:nvPicPr>
        <p:blipFill>
          <a:blip r:embed="rId4">
            <a:extLst>
              <a:ext uri="{28A0092B-C50C-407E-A947-70E740481C1C}">
                <a14:useLocalDpi xmlns:a14="http://schemas.microsoft.com/office/drawing/2010/main" val="0"/>
              </a:ext>
            </a:extLst>
          </a:blip>
          <a:stretch>
            <a:fillRect/>
          </a:stretch>
        </p:blipFill>
        <p:spPr>
          <a:xfrm>
            <a:off x="1631614" y="4044236"/>
            <a:ext cx="1240155" cy="742950"/>
          </a:xfrm>
          <a:prstGeom prst="rect">
            <a:avLst/>
          </a:prstGeom>
        </p:spPr>
      </p:pic>
      <p:pic>
        <p:nvPicPr>
          <p:cNvPr id="12" name="Picture 11"/>
          <p:cNvPicPr>
            <a:picLocks noChangeAspect="1"/>
          </p:cNvPicPr>
          <p:nvPr/>
        </p:nvPicPr>
        <p:blipFill rotWithShape="1">
          <a:blip r:embed="rId5"/>
          <a:srcRect l="9512" t="8299" r="73678" b="83826"/>
          <a:stretch/>
        </p:blipFill>
        <p:spPr>
          <a:xfrm>
            <a:off x="4522591" y="3686886"/>
            <a:ext cx="2548910" cy="640497"/>
          </a:xfrm>
          <a:prstGeom prst="rect">
            <a:avLst/>
          </a:prstGeom>
        </p:spPr>
      </p:pic>
      <p:pic>
        <p:nvPicPr>
          <p:cNvPr id="14" name="Picture 13"/>
          <p:cNvPicPr>
            <a:picLocks noChangeAspect="1"/>
          </p:cNvPicPr>
          <p:nvPr/>
        </p:nvPicPr>
        <p:blipFill rotWithShape="1">
          <a:blip r:embed="rId6"/>
          <a:srcRect l="11925" t="8460" r="63248" b="80291"/>
          <a:stretch/>
        </p:blipFill>
        <p:spPr>
          <a:xfrm>
            <a:off x="8117160" y="3567232"/>
            <a:ext cx="3287099" cy="741175"/>
          </a:xfrm>
          <a:prstGeom prst="rect">
            <a:avLst/>
          </a:prstGeom>
        </p:spPr>
      </p:pic>
      <p:pic>
        <p:nvPicPr>
          <p:cNvPr id="15" name="Picture 14"/>
          <p:cNvPicPr>
            <a:picLocks noChangeAspect="1"/>
          </p:cNvPicPr>
          <p:nvPr/>
        </p:nvPicPr>
        <p:blipFill rotWithShape="1">
          <a:blip r:embed="rId7"/>
          <a:srcRect l="1" t="5728" r="66263" b="85594"/>
          <a:stretch/>
        </p:blipFill>
        <p:spPr>
          <a:xfrm>
            <a:off x="4697058" y="4835980"/>
            <a:ext cx="2588959" cy="357250"/>
          </a:xfrm>
          <a:prstGeom prst="rect">
            <a:avLst/>
          </a:prstGeom>
        </p:spPr>
      </p:pic>
      <p:pic>
        <p:nvPicPr>
          <p:cNvPr id="20" name="Picture 19"/>
          <p:cNvPicPr>
            <a:picLocks noChangeAspect="1"/>
          </p:cNvPicPr>
          <p:nvPr/>
        </p:nvPicPr>
        <p:blipFill rotWithShape="1">
          <a:blip r:embed="rId8"/>
          <a:srcRect l="25805" t="11031" r="61178" b="82220"/>
          <a:stretch/>
        </p:blipFill>
        <p:spPr>
          <a:xfrm>
            <a:off x="8117160" y="2428126"/>
            <a:ext cx="2380593" cy="662153"/>
          </a:xfrm>
          <a:prstGeom prst="rect">
            <a:avLst/>
          </a:prstGeom>
        </p:spPr>
      </p:pic>
      <p:pic>
        <p:nvPicPr>
          <p:cNvPr id="21" name="Picture 20"/>
          <p:cNvPicPr>
            <a:picLocks noChangeAspect="1"/>
          </p:cNvPicPr>
          <p:nvPr/>
        </p:nvPicPr>
        <p:blipFill rotWithShape="1">
          <a:blip r:embed="rId9"/>
          <a:srcRect l="374" t="6853" r="71696" b="84791"/>
          <a:stretch/>
        </p:blipFill>
        <p:spPr>
          <a:xfrm>
            <a:off x="8247344" y="4785360"/>
            <a:ext cx="3588326" cy="575904"/>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8261" y="337340"/>
            <a:ext cx="3771960" cy="1606855"/>
          </a:xfrm>
          <a:prstGeom prst="rect">
            <a:avLst/>
          </a:prstGeom>
        </p:spPr>
      </p:pic>
      <p:pic>
        <p:nvPicPr>
          <p:cNvPr id="7" name="Picture 6"/>
          <p:cNvPicPr>
            <a:picLocks noChangeAspect="1"/>
          </p:cNvPicPr>
          <p:nvPr/>
        </p:nvPicPr>
        <p:blipFill rotWithShape="1">
          <a:blip r:embed="rId11">
            <a:extLst>
              <a:ext uri="{28A0092B-C50C-407E-A947-70E740481C1C}">
                <a14:useLocalDpi xmlns:a14="http://schemas.microsoft.com/office/drawing/2010/main" val="0"/>
              </a:ext>
            </a:extLst>
          </a:blip>
          <a:srcRect l="17564" t="21078" r="8682" b="20059"/>
          <a:stretch/>
        </p:blipFill>
        <p:spPr>
          <a:xfrm>
            <a:off x="1704974" y="2058365"/>
            <a:ext cx="1838929" cy="990600"/>
          </a:xfrm>
          <a:prstGeom prst="rect">
            <a:avLst/>
          </a:prstGeom>
        </p:spPr>
      </p:pic>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63064" y="2240567"/>
            <a:ext cx="1571625" cy="1037273"/>
          </a:xfrm>
          <a:prstGeom prst="rect">
            <a:avLst/>
          </a:prstGeom>
        </p:spPr>
      </p:pic>
    </p:spTree>
    <p:extLst>
      <p:ext uri="{BB962C8B-B14F-4D97-AF65-F5344CB8AC3E}">
        <p14:creationId xmlns:p14="http://schemas.microsoft.com/office/powerpoint/2010/main" val="217157304"/>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17305</TotalTime>
  <Words>368</Words>
  <Application>Microsoft Office PowerPoint</Application>
  <PresentationFormat>Widescreen</PresentationFormat>
  <Paragraphs>73</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Corbel</vt:lpstr>
      <vt:lpstr>Depth</vt:lpstr>
      <vt:lpstr>Byggingavettvangur</vt:lpstr>
      <vt:lpstr>Tilurð byggingavettvangsins (BVV)</vt:lpstr>
      <vt:lpstr>Stofnaðilar</vt:lpstr>
      <vt:lpstr>Hvað veldur því að BVV er stofnað</vt:lpstr>
      <vt:lpstr>Lyfturæðan</vt:lpstr>
      <vt:lpstr>Verkefnin sem leggja skal áherslu á í upphafi</vt:lpstr>
      <vt:lpstr>Hverjir hafa upplýsingarnar fyrir byggingageirann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Byggingavettvangurinn</dc:title>
  <dc:creator>Hannes Frímann Sigurðsson</dc:creator>
  <cp:lastModifiedBy>Hannes Frímann Sigurðsson</cp:lastModifiedBy>
  <cp:revision>84</cp:revision>
  <dcterms:created xsi:type="dcterms:W3CDTF">2016-04-22T13:29:15Z</dcterms:created>
  <dcterms:modified xsi:type="dcterms:W3CDTF">2017-03-30T11:04:33Z</dcterms:modified>
</cp:coreProperties>
</file>